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1423-90A2-4068-A3F8-E0A121C83C4D}" type="datetimeFigureOut">
              <a:rPr lang="en-GB" smtClean="0"/>
              <a:pPr/>
              <a:t>14/09/2011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BEC4-662A-4800-9096-36BB8B3DD5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36104"/>
          </a:xfrm>
        </p:spPr>
        <p:txBody>
          <a:bodyPr>
            <a:normAutofit/>
          </a:bodyPr>
          <a:lstStyle/>
          <a:p>
            <a:r>
              <a:rPr lang="en-GB" sz="4800" dirty="0" smtClean="0"/>
              <a:t>Description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1656184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On the </a:t>
            </a:r>
            <a:r>
              <a:rPr lang="en-GB" sz="2400" dirty="0" smtClean="0"/>
              <a:t>12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July 2011, a truck carrying a container was inspected at the SBS Gantry, prior to being sent to the Quayside. A 4ft long, 4x2 was found on top. The driver was unaware of the timber.</a:t>
            </a:r>
          </a:p>
          <a:p>
            <a:pPr algn="l"/>
            <a:r>
              <a:rPr lang="en-GB" sz="2400" dirty="0" smtClean="0"/>
              <a:t>A cargo summary checklist had been completed in the Contractor yard.</a:t>
            </a:r>
          </a:p>
        </p:txBody>
      </p:sp>
      <p:pic>
        <p:nvPicPr>
          <p:cNvPr id="1026" name="Picture 2" descr="\\ABNA0001\CummingD$\MyDocs\NCRs\Jackdaw NCR 2011-07-13 for Schlumberger Wireline - Multiple Dropped Objects - CLOSED\DSC01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379" y="2924944"/>
            <a:ext cx="5227609" cy="3485381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5536" y="3284984"/>
            <a:ext cx="331236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Fortunately,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driver had caught it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both of his cargo straps when he secured the load to the truck.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17693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Immediate Cause</a:t>
            </a:r>
          </a:p>
          <a:p>
            <a:r>
              <a:rPr lang="en-GB" b="1" dirty="0" smtClean="0"/>
              <a:t>Failure to Follow Policy/Standards/Procedures/Work Instructions/Practices/Rules</a:t>
            </a:r>
          </a:p>
          <a:p>
            <a:r>
              <a:rPr lang="en-GB" dirty="0" smtClean="0"/>
              <a:t>For every lift, a "Cargo Summary" checklist is filled out  &amp; signed off by the forklift driver / inspector loading the cargo onto the truck. One of the points which was signed off was: "Have you checked for and removed any loose objects, </a:t>
            </a:r>
            <a:r>
              <a:rPr lang="en-GB" dirty="0" err="1" smtClean="0"/>
              <a:t>eg</a:t>
            </a:r>
            <a:r>
              <a:rPr lang="en-GB" dirty="0" smtClean="0"/>
              <a:t>. tools, debris, rust, on the lift or in the forklift pockets" Due to the top of the container being out of the line of sight of the forklift driver / inspector, the top of the container was not thoroughly verified.</a:t>
            </a:r>
          </a:p>
          <a:p>
            <a:endParaRPr lang="en-GB" dirty="0" smtClean="0"/>
          </a:p>
          <a:p>
            <a:r>
              <a:rPr lang="en-GB" b="1" dirty="0" smtClean="0"/>
              <a:t>Failure to React/Correct</a:t>
            </a:r>
          </a:p>
          <a:p>
            <a:r>
              <a:rPr lang="en-GB" dirty="0" smtClean="0"/>
              <a:t>The risk had been identified previously that it was difficult to view the top of the containers. As such, inspection mirrors had been ordered just a week prior to the incident. At the time of the incident, the mirrors, although at the location, were not in use.</a:t>
            </a:r>
          </a:p>
          <a:p>
            <a:endParaRPr lang="en-GB" dirty="0" smtClean="0"/>
          </a:p>
          <a:p>
            <a:r>
              <a:rPr lang="en-GB" b="1" dirty="0" smtClean="0"/>
              <a:t>Inadequate Documented Instructions</a:t>
            </a:r>
          </a:p>
          <a:p>
            <a:r>
              <a:rPr lang="en-GB" dirty="0" smtClean="0"/>
              <a:t>Upon reception of the inspection mirrors, the "Cargo Summary" checklist should have been updated as a reminder to al inspectors that it is mandatory to use the inspection mirrors to get a clear view of tall containers.</a:t>
            </a:r>
          </a:p>
          <a:p>
            <a:endParaRPr lang="en-GB" dirty="0" smtClean="0"/>
          </a:p>
          <a:p>
            <a:r>
              <a:rPr lang="en-GB" b="1" dirty="0" smtClean="0"/>
              <a:t>Inadequate Communication Infrastructure/Process</a:t>
            </a:r>
          </a:p>
          <a:p>
            <a:r>
              <a:rPr lang="en-GB" dirty="0" smtClean="0"/>
              <a:t>The inspector on duty at the time was a contractor who had started working with the</a:t>
            </a:r>
          </a:p>
          <a:p>
            <a:r>
              <a:rPr lang="en-GB" dirty="0" smtClean="0"/>
              <a:t>Dispatch team on 11-July-11. The incident occurred just 9 days later. The contractor had</a:t>
            </a:r>
          </a:p>
          <a:p>
            <a:r>
              <a:rPr lang="en-GB" dirty="0" smtClean="0"/>
              <a:t>been through the base induction and the hands-on training by the dispatch team. A more structured, documented training program should exist for all high-risk positions.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332656"/>
            <a:ext cx="88924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Root Cause</a:t>
            </a:r>
          </a:p>
          <a:p>
            <a:r>
              <a:rPr lang="en-GB" b="1" dirty="0" smtClean="0"/>
              <a:t>Improper Motivation - Improper attempt to save time or effort -</a:t>
            </a:r>
          </a:p>
          <a:p>
            <a:r>
              <a:rPr lang="en-GB" dirty="0" smtClean="0"/>
              <a:t>If adequate time was taken to thoroughly search the container (including the top), the debris would have been noticed and removed.</a:t>
            </a:r>
          </a:p>
          <a:p>
            <a:endParaRPr lang="en-GB" dirty="0" smtClean="0"/>
          </a:p>
          <a:p>
            <a:r>
              <a:rPr lang="en-GB" b="1" dirty="0" smtClean="0"/>
              <a:t>Inadequate Leadership and/or Supervision – Inadequate instructions, orientation, and/or training -</a:t>
            </a:r>
          </a:p>
          <a:p>
            <a:r>
              <a:rPr lang="en-GB" dirty="0" smtClean="0"/>
              <a:t>Instructions and enforcement of preventative tools should have been in place immediately upon receiving the inspection mirrors.</a:t>
            </a:r>
          </a:p>
          <a:p>
            <a:endParaRPr lang="en-GB" dirty="0" smtClean="0"/>
          </a:p>
          <a:p>
            <a:r>
              <a:rPr lang="en-GB" b="1" dirty="0" smtClean="0"/>
              <a:t>Inadequate Standards/Procedures/Work Instructions – Inadequate communication of Standards/Procedures/Work Instructions - Publication -</a:t>
            </a:r>
          </a:p>
          <a:p>
            <a:r>
              <a:rPr lang="en-GB" dirty="0" smtClean="0"/>
              <a:t>New guidelines should have been promptly included into existing preventative checklist.</a:t>
            </a:r>
          </a:p>
          <a:p>
            <a:endParaRPr lang="en-GB" dirty="0" smtClean="0"/>
          </a:p>
          <a:p>
            <a:r>
              <a:rPr lang="en-GB" b="1" dirty="0" smtClean="0"/>
              <a:t>Inadequate Leadership and/or Supervision – Inadequate instructions, orientation, and/or training -</a:t>
            </a:r>
          </a:p>
          <a:p>
            <a:r>
              <a:rPr lang="en-GB" dirty="0" smtClean="0"/>
              <a:t>Inadequate structured training program for high-risk positions which</a:t>
            </a:r>
          </a:p>
          <a:p>
            <a:r>
              <a:rPr lang="en-GB" dirty="0" smtClean="0"/>
              <a:t>contractors undertake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Tools at Height Audit</a:t>
            </a:r>
            <a:endParaRPr lang="en-GB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528" y="3573016"/>
            <a:ext cx="316835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SimSun" pitchFamily="2" charset="-122"/>
                <a:cs typeface="Arial" pitchFamily="34" charset="0"/>
              </a:rPr>
              <a:t>Deck Crew “Working at Height” Tools for Cranes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5364088" y="2852936"/>
            <a:ext cx="936104" cy="7200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5" name="Picture 1" descr="\\ABNA0001\CummingD$\MyDocs\Work w UKU\Jackdaw 3\Failed Damaged Lost Kit\2011-03-11 RGVI Recovery Plan &amp; Execution\2011-08-16 Rowan Audit\Photos from Rig Visit\Working at Height - Deck 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230563" cy="2423087"/>
          </a:xfrm>
          <a:prstGeom prst="rect">
            <a:avLst/>
          </a:prstGeom>
          <a:noFill/>
        </p:spPr>
      </p:pic>
      <p:pic>
        <p:nvPicPr>
          <p:cNvPr id="6146" name="Picture 2" descr="\\ABNA0001\CummingD$\MyDocs\Work w UKU\Jackdaw 3\Failed Damaged Lost Kit\2011-03-11 RGVI Recovery Plan &amp; Execution\2011-08-16 Rowan Audit\Photos from Rig Visit\Working at Height Grease Guns.JPG"/>
          <p:cNvPicPr>
            <a:picLocks noChangeAspect="1" noChangeArrowheads="1"/>
          </p:cNvPicPr>
          <p:nvPr/>
        </p:nvPicPr>
        <p:blipFill>
          <a:blip r:embed="rId3" cstate="print"/>
          <a:srcRect t="23927" r="5405" b="15782"/>
          <a:stretch>
            <a:fillRect/>
          </a:stretch>
        </p:blipFill>
        <p:spPr bwMode="auto">
          <a:xfrm rot="5400000">
            <a:off x="5567711" y="2289273"/>
            <a:ext cx="4462213" cy="2133155"/>
          </a:xfrm>
          <a:prstGeom prst="rect">
            <a:avLst/>
          </a:prstGeom>
          <a:noFill/>
        </p:spPr>
      </p:pic>
      <p:pic>
        <p:nvPicPr>
          <p:cNvPr id="6147" name="Picture 3" descr="\\ABNA0001\CummingD$\MyDocs\Work w UKU\Jackdaw 3\Failed Damaged Lost Kit\2011-03-11 RGVI Recovery Plan &amp; Execution\2011-08-16 Rowan Audit\Photos from Rig Visit\Working at Height Ratchet #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003902" cy="2253079"/>
          </a:xfrm>
          <a:prstGeom prst="rect">
            <a:avLst/>
          </a:prstGeom>
          <a:noFill/>
        </p:spPr>
      </p:pic>
      <p:pic>
        <p:nvPicPr>
          <p:cNvPr id="6148" name="Picture 4" descr="\\ABNA0001\CummingD$\MyDocs\Work w UKU\Jackdaw 3\Failed Damaged Lost Kit\2011-03-11 RGVI Recovery Plan &amp; Execution\2011-08-16 Rowan Audit\Photos from Rig Visit\Working at Height Sledge Hammer.JPG"/>
          <p:cNvPicPr>
            <a:picLocks noChangeAspect="1" noChangeArrowheads="1"/>
          </p:cNvPicPr>
          <p:nvPr/>
        </p:nvPicPr>
        <p:blipFill>
          <a:blip r:embed="rId5" cstate="print"/>
          <a:srcRect t="11299" b="36270"/>
          <a:stretch>
            <a:fillRect/>
          </a:stretch>
        </p:blipFill>
        <p:spPr bwMode="auto">
          <a:xfrm rot="5400000">
            <a:off x="3031192" y="2593544"/>
            <a:ext cx="4841615" cy="1904016"/>
          </a:xfrm>
          <a:prstGeom prst="rect">
            <a:avLst/>
          </a:prstGeom>
          <a:noFill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23528" y="6309320"/>
            <a:ext cx="3096344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SimSun" pitchFamily="2" charset="-122"/>
                <a:cs typeface="Arial" pitchFamily="34" charset="0"/>
              </a:rPr>
              <a:t>Seized</a:t>
            </a:r>
            <a:r>
              <a:rPr kumimoji="0" lang="en-GB" altLang="zh-CN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SimSun" pitchFamily="2" charset="-122"/>
                <a:cs typeface="Arial" pitchFamily="34" charset="0"/>
              </a:rPr>
              <a:t> socket lock mechanism on ratchet.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572000" y="6093296"/>
            <a:ext cx="1800200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SimSun" pitchFamily="2" charset="-122"/>
                <a:cs typeface="Arial" pitchFamily="34" charset="0"/>
              </a:rPr>
              <a:t>Lanyard on Sledge Hammer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876256" y="5661248"/>
            <a:ext cx="1800200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SimSun" pitchFamily="2" charset="-122"/>
                <a:cs typeface="Arial" pitchFamily="34" charset="0"/>
              </a:rPr>
              <a:t>Rope on Grease Gun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tools did not comply with the DROPS “Working at Height” recommendations (Laser cut inserts, socket retention, </a:t>
            </a:r>
            <a:r>
              <a:rPr lang="en-GB" dirty="0" err="1" smtClean="0"/>
              <a:t>landyards</a:t>
            </a:r>
            <a:r>
              <a:rPr lang="en-GB" dirty="0" smtClean="0"/>
              <a:t>, purchased tools adapted onboard etc).</a:t>
            </a:r>
          </a:p>
          <a:p>
            <a:endParaRPr lang="en-GB" dirty="0"/>
          </a:p>
          <a:p>
            <a:r>
              <a:rPr lang="en-GB" dirty="0" smtClean="0"/>
              <a:t>Inventories were taken but nothing done if items were found missing. “They might turn up tomorrow”.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There were insufficient tools for the tasks identified on the rig (Derrick bolt checks, greasing etc)</a:t>
            </a:r>
          </a:p>
          <a:p>
            <a:endParaRPr lang="en-GB" dirty="0" smtClean="0"/>
          </a:p>
          <a:p>
            <a:r>
              <a:rPr lang="en-GB" dirty="0" smtClean="0"/>
              <a:t>The tool box on the rig floor had been compromised so that tools were available for </a:t>
            </a:r>
            <a:r>
              <a:rPr lang="en-GB" dirty="0" err="1" smtClean="0"/>
              <a:t>adhoc</a:t>
            </a:r>
            <a:r>
              <a:rPr lang="en-GB" dirty="0" smtClean="0"/>
              <a:t> repair.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new generic tool box has been ordered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Requirem</a:t>
            </a:r>
            <a:r>
              <a:rPr lang="en-GB" dirty="0" smtClean="0"/>
              <a:t>ents  and controls for tools on the floor and at height will be reviewed to meet all needs.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rig are performing a review of all equipment which requires maintenance at height to </a:t>
            </a:r>
            <a:r>
              <a:rPr lang="en-GB" dirty="0" smtClean="0"/>
              <a:t>ensure they have all of the required tools. These will be added to the Toolbox.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Specific Training will be done with all people who need to use “Tools at Height”. This will cover inventories, tool checks, practices etc.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671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Description</vt:lpstr>
      <vt:lpstr>Slide 2</vt:lpstr>
      <vt:lpstr>Slide 3</vt:lpstr>
      <vt:lpstr>Tools at Height Audit</vt:lpstr>
      <vt:lpstr>Key Observations</vt:lpstr>
      <vt:lpstr>Way Forward</vt:lpstr>
    </vt:vector>
  </TitlesOfParts>
  <Company>BG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</dc:title>
  <dc:creator>cummingd</dc:creator>
  <cp:lastModifiedBy>cummingd</cp:lastModifiedBy>
  <cp:revision>14</cp:revision>
  <dcterms:created xsi:type="dcterms:W3CDTF">2011-02-08T14:14:05Z</dcterms:created>
  <dcterms:modified xsi:type="dcterms:W3CDTF">2011-09-14T08:20:10Z</dcterms:modified>
</cp:coreProperties>
</file>